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3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  <p:sldMasterId id="2147483667" r:id="rId3"/>
  </p:sldMasterIdLst>
  <p:notesMasterIdLst>
    <p:notesMasterId r:id="rId28"/>
  </p:notesMasterIdLst>
  <p:sldIdLst>
    <p:sldId id="256" r:id="rId4"/>
    <p:sldId id="258" r:id="rId5"/>
    <p:sldId id="259" r:id="rId6"/>
    <p:sldId id="257" r:id="rId7"/>
    <p:sldId id="260" r:id="rId8"/>
    <p:sldId id="263" r:id="rId9"/>
    <p:sldId id="267" r:id="rId10"/>
    <p:sldId id="261" r:id="rId11"/>
    <p:sldId id="269" r:id="rId12"/>
    <p:sldId id="282" r:id="rId13"/>
    <p:sldId id="264" r:id="rId14"/>
    <p:sldId id="268" r:id="rId15"/>
    <p:sldId id="262" r:id="rId16"/>
    <p:sldId id="277" r:id="rId17"/>
    <p:sldId id="279" r:id="rId18"/>
    <p:sldId id="275" r:id="rId19"/>
    <p:sldId id="276" r:id="rId20"/>
    <p:sldId id="278" r:id="rId21"/>
    <p:sldId id="280" r:id="rId22"/>
    <p:sldId id="274" r:id="rId23"/>
    <p:sldId id="272" r:id="rId24"/>
    <p:sldId id="270" r:id="rId25"/>
    <p:sldId id="271" r:id="rId26"/>
    <p:sldId id="26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656"/>
    <a:srgbClr val="F51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4" autoAdjust="0"/>
    <p:restoredTop sz="92260" autoAdjust="0"/>
  </p:normalViewPr>
  <p:slideViewPr>
    <p:cSldViewPr snapToGrid="0">
      <p:cViewPr varScale="1">
        <p:scale>
          <a:sx n="76" d="100"/>
          <a:sy n="76" d="100"/>
        </p:scale>
        <p:origin x="12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B6ED-3006-4B79-A93A-0E70E533669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98FA-E74E-4D67-AE26-66DF5F24FE4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698FA-E74E-4D67-AE26-66DF5F24F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8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698FA-E74E-4D67-AE26-66DF5F24F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698FA-E74E-4D67-AE26-66DF5F24F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698FA-E74E-4D67-AE26-66DF5F24F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685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3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1" y="203200"/>
            <a:ext cx="8547100" cy="88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35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4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4C6F-9837-4807-BA61-276CE80EE1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4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0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4C6F-9837-4807-BA61-276CE80EE1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257175" indent="-257175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35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1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35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524C6F-9837-4807-BA61-276CE80EE1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1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524C6F-9837-4807-BA61-276CE80EE147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524C6F-9837-4807-BA61-276CE80EE1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2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90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" y="304802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8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90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" y="304802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1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7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524C6F-9837-4807-BA61-276CE80EE14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0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7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C3D5164-47DF-4C3C-87EF-E3AE8EA46115}"/>
              </a:ext>
            </a:extLst>
          </p:cNvPr>
          <p:cNvSpPr/>
          <p:nvPr/>
        </p:nvSpPr>
        <p:spPr>
          <a:xfrm>
            <a:off x="484331" y="3504089"/>
            <a:ext cx="7510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INSTAGRAM – Les bases et bonnes pratiques</a:t>
            </a:r>
          </a:p>
        </p:txBody>
      </p:sp>
      <p:sp>
        <p:nvSpPr>
          <p:cNvPr id="6" name="Titre 15"/>
          <p:cNvSpPr txBox="1">
            <a:spLocks/>
          </p:cNvSpPr>
          <p:nvPr/>
        </p:nvSpPr>
        <p:spPr>
          <a:xfrm>
            <a:off x="484331" y="3878319"/>
            <a:ext cx="5505450" cy="2726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600" dirty="0">
                <a:solidFill>
                  <a:srgbClr val="1DB8D1"/>
                </a:solidFill>
              </a:rPr>
              <a:t>Février 2019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4C6F-9837-4807-BA61-276CE80EE1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0110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e think-cell" r:id="rId4" imgW="425" imgH="426" progId="TCLayout.ActiveDocument.1">
                  <p:embed/>
                </p:oleObj>
              </mc:Choice>
              <mc:Fallback>
                <p:oleObj name="Diapositive think-cell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Quelques exemples de pages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159" y="2263240"/>
            <a:ext cx="2372275" cy="34353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577" y="1450407"/>
            <a:ext cx="2334336" cy="3434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23" y="2558366"/>
            <a:ext cx="2310697" cy="3140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3425" y="1884867"/>
            <a:ext cx="2534474" cy="36488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2937" y="2457062"/>
            <a:ext cx="2343357" cy="3342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Créer une page professionnelle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6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224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Comment créer un profil personnel sur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225" y="1461263"/>
            <a:ext cx="8534400" cy="446276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Pour commencer, téléchargez l’application Instagram sur votre téléphone.</a:t>
            </a: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Une fois installée, cliquez sur l’icône de l’application pour l’ouvrir.</a:t>
            </a: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Appuyez sur </a:t>
            </a:r>
            <a:r>
              <a:rPr lang="fr-FR" sz="1600" i="1" dirty="0">
                <a:solidFill>
                  <a:srgbClr val="17375E"/>
                </a:solidFill>
                <a:latin typeface="Gill Sans" panose="020B0604020202020204" charset="0"/>
              </a:rPr>
              <a:t>S’inscrire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Saisissez votre adresse mail et cliquez sur </a:t>
            </a:r>
            <a:r>
              <a:rPr lang="fr-FR" sz="1600" i="1" dirty="0">
                <a:solidFill>
                  <a:srgbClr val="17375E"/>
                </a:solidFill>
                <a:latin typeface="Gill Sans" panose="020B0604020202020204" charset="0"/>
              </a:rPr>
              <a:t>suivant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. Sinon, pour se connecter avec Facebook, cliquez sur </a:t>
            </a:r>
            <a:r>
              <a:rPr lang="fr-FR" sz="1600" i="1" dirty="0">
                <a:solidFill>
                  <a:srgbClr val="17375E"/>
                </a:solidFill>
                <a:latin typeface="Gill Sans" panose="020B0604020202020204" charset="0"/>
              </a:rPr>
              <a:t>Se connecter avec Facebook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Si vous vous inscrivez avec votre adresse mail, créez un nom d’utilisateur et un mot de passe.</a:t>
            </a: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Fournissez les détails de votre profil puis cliquez sur </a:t>
            </a:r>
            <a:r>
              <a:rPr lang="fr-FR" sz="1600" i="1" dirty="0">
                <a:solidFill>
                  <a:srgbClr val="17375E"/>
                </a:solidFill>
                <a:latin typeface="Gill Sans" panose="020B0604020202020204" charset="0"/>
              </a:rPr>
              <a:t>Terminé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Si vous vous inscrivez avec Facebook, vous serez invité à vous y connecter si vous y êtes déconnecté à ce moment-là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17375E"/>
                </a:solidFill>
                <a:latin typeface="Gill Sans" panose="020B0604020202020204" charset="0"/>
              </a:rPr>
              <a:t>Remarque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: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Nous recommandons de créer votre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compte à l’aide</a:t>
            </a:r>
            <a:b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d’une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application mobile Instagram et non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depuis votre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navigateur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de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bureau.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377" y="4981899"/>
            <a:ext cx="1549853" cy="1032174"/>
          </a:xfrm>
          <a:prstGeom prst="rect">
            <a:avLst/>
          </a:prstGeom>
        </p:spPr>
      </p:pic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Créer une page professionnelle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3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Comment Transformer un profil personnel en un profil professionnel sur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</a:p>
        </p:txBody>
      </p:sp>
      <p:pic>
        <p:nvPicPr>
          <p:cNvPr id="1032" name="Picture 8" descr="https://static.xx.fbcdn.net/assets/?revision=272472110082740&amp;name=instagram-sidetrayhamburger-ios&amp;density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17" y="2286051"/>
            <a:ext cx="150019" cy="1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799" y="1700838"/>
            <a:ext cx="5468407" cy="410368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Accédez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à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votre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profil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et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appuyez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sur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Appuyez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sur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Paramètres</a:t>
            </a:r>
            <a:endParaRPr lang="en-US" alt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Appuyez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sur Passer à un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profil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professionnel</a:t>
            </a:r>
            <a:endParaRPr lang="en-US" alt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Si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vous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souhaitez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associer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votre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compte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à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une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Page Facebook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existante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,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vous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pouvez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le faire,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mais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n’est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pas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obligatoire</a:t>
            </a:r>
            <a:endParaRPr lang="en-US" alt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Ajoutez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des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détails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,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comme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la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catégorie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votre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entreprise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ou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votre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profil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et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vos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coordonnées</a:t>
            </a:r>
            <a:endParaRPr lang="en-US" alt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Appuyez</a:t>
            </a:r>
            <a:r>
              <a:rPr lang="en-US" altLang="en-US" sz="2000" dirty="0">
                <a:solidFill>
                  <a:srgbClr val="17375E"/>
                </a:solidFill>
                <a:latin typeface="Gill Sans" panose="020B0604020202020204" charset="0"/>
              </a:rPr>
              <a:t> sur </a:t>
            </a:r>
            <a:r>
              <a:rPr lang="en-US" altLang="en-US" sz="2000" dirty="0" err="1">
                <a:solidFill>
                  <a:srgbClr val="17375E"/>
                </a:solidFill>
                <a:latin typeface="Gill Sans" panose="020B0604020202020204" charset="0"/>
              </a:rPr>
              <a:t>Terminé</a:t>
            </a:r>
            <a:endParaRPr lang="en-US" alt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987" y="1920140"/>
            <a:ext cx="2613857" cy="3665083"/>
          </a:xfrm>
          <a:prstGeom prst="rect">
            <a:avLst/>
          </a:prstGeom>
        </p:spPr>
      </p:pic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Créer une page professionnelle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  <p:pic>
        <p:nvPicPr>
          <p:cNvPr id="8" name="Picture 8" descr="https://static.xx.fbcdn.net/assets/?revision=272472110082740&amp;name=instagram-sidetrayhamburger-ios&amp;density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96" y="1720115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9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304224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IV.	Bonnes pratiques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sur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Publication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(1/2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328" y="1879569"/>
            <a:ext cx="8425643" cy="189795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marL="214313" indent="-214313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Publiez de bonnes photos et de belles vidéos !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Utilisez les filtres pour embellir les photos de vos publications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Accompagnez votre publication d’un texte court et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attrayant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contenu jouera le rôle de titre pour votre post Instagram. Plus il attirera, plus votre publication sera appréciée par vos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abonnés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317847" y="3946136"/>
            <a:ext cx="2420604" cy="1933602"/>
            <a:chOff x="4616203" y="3272897"/>
            <a:chExt cx="2420604" cy="1933602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72269">
              <a:off x="5341445" y="3662774"/>
              <a:ext cx="714125" cy="963431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6203" y="4087292"/>
              <a:ext cx="815044" cy="73076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86036">
              <a:off x="6095659" y="3272897"/>
              <a:ext cx="941148" cy="189408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043782">
              <a:off x="5067781" y="4564220"/>
              <a:ext cx="1175756" cy="64227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366293">
              <a:off x="5037490" y="3925558"/>
              <a:ext cx="668719" cy="588764"/>
            </a:xfrm>
            <a:prstGeom prst="rect">
              <a:avLst/>
            </a:prstGeom>
          </p:spPr>
        </p:pic>
      </p:grpSp>
      <p:sp>
        <p:nvSpPr>
          <p:cNvPr id="1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Bonnes pratiques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9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Publication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(2/2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1026" name="Picture 2" descr="https://static.xx.fbcdn.net/assets/?revision=318186622067064&amp;name=instagram-sidetrayhamburger-ios&amp;density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73" y="3409968"/>
            <a:ext cx="150019" cy="1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4224" y="1503891"/>
            <a:ext cx="8534400" cy="384720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lvl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en-US" sz="2000" b="1" dirty="0">
                <a:solidFill>
                  <a:srgbClr val="17375E"/>
                </a:solidFill>
                <a:latin typeface="Gill Sans" panose="020B0604020202020204" charset="0"/>
              </a:rPr>
              <a:t>Comment partager automatiquement vos publications Instagram sur Facebook </a:t>
            </a:r>
            <a:r>
              <a:rPr lang="fr-FR" altLang="en-US" sz="2000" b="1" dirty="0" smtClean="0">
                <a:solidFill>
                  <a:srgbClr val="17375E"/>
                </a:solidFill>
                <a:latin typeface="Gill Sans" panose="020B0604020202020204" charset="0"/>
              </a:rPr>
              <a:t> ?</a:t>
            </a:r>
          </a:p>
          <a:p>
            <a:pPr lvl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Lorsque </a:t>
            </a: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vous prenez une photo ou réalisez une vidéo sur Instagram, vous avez la possibilité d’activer ou de désactiver le partage sur Facebook</a:t>
            </a: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lvl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Pour </a:t>
            </a: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régler vos paramètres de partage sur les réseaux sociaux </a:t>
            </a: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 :</a:t>
            </a:r>
          </a:p>
          <a:p>
            <a:pPr marL="342900" indent="-34290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Accédez </a:t>
            </a: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à votre profil et appuyez </a:t>
            </a: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sur</a:t>
            </a:r>
            <a:endParaRPr lang="fr-FR" alt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Appuyez sur </a:t>
            </a:r>
            <a:r>
              <a:rPr lang="fr-FR" altLang="en-US" sz="2000" i="1" dirty="0" smtClean="0">
                <a:solidFill>
                  <a:srgbClr val="17375E"/>
                </a:solidFill>
                <a:latin typeface="Gill Sans" panose="020B0604020202020204" charset="0"/>
              </a:rPr>
              <a:t>Paramètres</a:t>
            </a:r>
            <a:endParaRPr lang="fr-FR" alt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Appuyez sur </a:t>
            </a:r>
            <a:r>
              <a:rPr lang="fr-FR" altLang="en-US" sz="2000" i="1" dirty="0">
                <a:solidFill>
                  <a:srgbClr val="17375E"/>
                </a:solidFill>
                <a:latin typeface="Gill Sans" panose="020B0604020202020204" charset="0"/>
              </a:rPr>
              <a:t>Comptes liés</a:t>
            </a: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, puis sur Facebook </a:t>
            </a: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pour</a:t>
            </a:r>
            <a:b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vous </a:t>
            </a:r>
            <a:r>
              <a:rPr lang="fr-FR" altLang="en-US" sz="2000" dirty="0">
                <a:solidFill>
                  <a:srgbClr val="17375E"/>
                </a:solidFill>
                <a:latin typeface="Gill Sans" panose="020B0604020202020204" charset="0"/>
              </a:rPr>
              <a:t>connecter et associer les deux </a:t>
            </a:r>
            <a:r>
              <a:rPr lang="fr-FR" alt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comptes</a:t>
            </a:r>
            <a:endParaRPr lang="fr-FR" alt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475" y="4662435"/>
            <a:ext cx="1823150" cy="1416468"/>
          </a:xfrm>
          <a:prstGeom prst="rect">
            <a:avLst/>
          </a:prstGeom>
        </p:spPr>
      </p:pic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Bonnes pratiques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  <p:pic>
        <p:nvPicPr>
          <p:cNvPr id="7" name="Picture 8" descr="https://static.xx.fbcdn.net/assets/?revision=272472110082740&amp;name=instagram-sidetrayhamburger-ios&amp;density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98" y="3723818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2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74956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Hashtag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224" y="1390928"/>
            <a:ext cx="8534400" cy="457817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</a:rPr>
              <a:t>Qu’est-ce que le </a:t>
            </a: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hashtag ?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Le </a:t>
            </a: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</a:rPr>
              <a:t>hashtag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 est un mot-clé précédé du symbole # que les internautes utilisent dans leurs publications sur Instagram. Il sert à </a:t>
            </a: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</a:rPr>
              <a:t>centraliser les messages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autour d'un terme bien précis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En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cliquant sur un hashtag précis, l’utilisateur pourrait accéder à tout contenu qui le comporte se trouvant sur Instagram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hashtags peuvent être crées par n’importe quel utilisateur et permettent de mettre en relation plusieurs personnes autour d’une thématique, même celles qui ne se connaissent pas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Pourquoi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utiliser des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hashtags ?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hashtags permettent d’augmenter le trafic, la visibilité et la notoriété d’une page Instagram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b="1" i="1" u="sng" dirty="0" smtClean="0">
                <a:solidFill>
                  <a:srgbClr val="17375E"/>
                </a:solidFill>
                <a:latin typeface="Gill Sans" panose="020B0604020202020204" charset="0"/>
              </a:rPr>
              <a:t>Petite astuce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: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Privilégiez les hashtags en commentaires plutôt que sur votre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publications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Instagram ! Cette technique vous permet non seulement de ne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pas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lasser vos fans avec de nombreux hashtags mais aussi de produire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des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publications plus jolies. L’avantage est que votre photo sera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toujours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aussi bien référencée même si les hashtags figurent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en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commentaire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en-US" sz="16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Bonnes pratiques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6450" y="4363092"/>
            <a:ext cx="759322" cy="17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0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Stories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(1/3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225" y="1491417"/>
            <a:ext cx="8534400" cy="400109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Qu’est-ce qu’une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story Instagram ?</a:t>
            </a:r>
            <a:endParaRPr lang="en-US" b="1" dirty="0">
              <a:solidFill>
                <a:srgbClr val="17375E"/>
              </a:solidFill>
              <a:latin typeface="Gill Sans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Une story est une publication Instagram qui disparaît au bout de 24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heures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Elle peut être une photo, une vidéo ou du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texte</a:t>
            </a:r>
            <a:endParaRPr lang="en-US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Une story peut durer jusqu’à 15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secondes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Il est possible de la visionner autant de fois que l’on souhaite pendant ce laps de temps de 24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heures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Il est possible d’ajouter jusqu’à 10 hashtags sur une story Instagram afin qu’elle soit visible à de nouvelles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audiences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Pourquoi </a:t>
            </a: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publier une story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Instagram ?</a:t>
            </a:r>
            <a:endParaRPr lang="fr-FR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Les stories ont une vocation plus communautaire :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l’objectif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est de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créer</a:t>
            </a:r>
            <a:b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des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interactions quotidiennes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avec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sa communauté et surtout,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de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raconter des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histoires.</a:t>
            </a:r>
            <a:endParaRPr lang="en-US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065" y="4844073"/>
            <a:ext cx="1498847" cy="1193160"/>
          </a:xfrm>
          <a:prstGeom prst="rect">
            <a:avLst/>
          </a:prstGeom>
        </p:spPr>
      </p:pic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Bonnes pratiques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2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Stories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(2/3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783" y="1546038"/>
            <a:ext cx="8475224" cy="305211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Que publier sur une story Instagram ?</a:t>
            </a:r>
            <a:endParaRPr lang="en-US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Montrer l’envers du décor : l’organisation en coulisse d’un événement, la préparation d’un atelier, etc.</a:t>
            </a:r>
            <a:endParaRPr lang="en-US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S’adresser directement à ses abonnés, en se montrant face à la caméra, pour diffuser une annonce.</a:t>
            </a:r>
            <a:endParaRPr lang="en-US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Partager les messages ou les photos que qui vous sont envoyés par les membres de votre communauté.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Utiliser l’option de question/réponse des stories pour interagir avec les abonnés. Il est possible de partager par la suite les réponses avec tout le monde en les intégrant à une autre photo ou vidéo de la story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en-US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418" y="4602144"/>
            <a:ext cx="1399589" cy="1533109"/>
          </a:xfrm>
          <a:prstGeom prst="rect">
            <a:avLst/>
          </a:prstGeom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Bonnes pratiques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8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Stories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(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3/3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225" y="1561751"/>
            <a:ext cx="8534400" cy="3359894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altLang="en-US" b="1" dirty="0">
                <a:solidFill>
                  <a:srgbClr val="17375E"/>
                </a:solidFill>
                <a:latin typeface="Gill Sans" panose="020B0604020202020204" charset="0"/>
              </a:rPr>
              <a:t>Comment partager automatiquement vos stories Instagram sur </a:t>
            </a:r>
            <a:r>
              <a:rPr lang="fr-FR" altLang="en-US" b="1" dirty="0" smtClean="0">
                <a:solidFill>
                  <a:srgbClr val="17375E"/>
                </a:solidFill>
                <a:latin typeface="Gill Sans" panose="020B0604020202020204" charset="0"/>
              </a:rPr>
              <a:t>Facebook ?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</a:rPr>
              <a:t>Rendez 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vous sur l’application Instagram sur votre </a:t>
            </a: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</a:rPr>
              <a:t>téléphone</a:t>
            </a:r>
            <a:endParaRPr lang="fr-FR" altLang="en-US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Cliquez sur votre photo de profil située en bas à droite de votre écran </a:t>
            </a: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</a:rPr>
              <a:t>d’accueil</a:t>
            </a:r>
            <a:endParaRPr lang="fr-FR" altLang="en-US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Une fois sur votre profil, cliquez sur la roue dentée située juste à droite du bouton </a:t>
            </a:r>
            <a:r>
              <a:rPr lang="fr-FR" altLang="en-US" i="1" dirty="0">
                <a:solidFill>
                  <a:srgbClr val="17375E"/>
                </a:solidFill>
                <a:latin typeface="Gill Sans" panose="020B0604020202020204" charset="0"/>
              </a:rPr>
              <a:t>Modifier le profil 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: vous accéderez ainsi aux paramètres avancés de votre compte </a:t>
            </a: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endParaRPr lang="fr-FR" altLang="en-US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Cliquez ensuite sur </a:t>
            </a:r>
            <a:r>
              <a:rPr lang="fr-FR" altLang="en-US" i="1" dirty="0">
                <a:solidFill>
                  <a:srgbClr val="17375E"/>
                </a:solidFill>
                <a:latin typeface="Gill Sans" panose="020B0604020202020204" charset="0"/>
              </a:rPr>
              <a:t>Paramètres Stories 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(2</a:t>
            </a:r>
            <a:r>
              <a:rPr lang="fr-FR" altLang="en-US" baseline="30000" dirty="0">
                <a:solidFill>
                  <a:srgbClr val="17375E"/>
                </a:solidFill>
                <a:latin typeface="Gill Sans" panose="020B0604020202020204" charset="0"/>
              </a:rPr>
              <a:t>ème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 lien de la section </a:t>
            </a:r>
            <a:r>
              <a:rPr lang="fr-FR" altLang="en-US" i="1" dirty="0">
                <a:solidFill>
                  <a:srgbClr val="17375E"/>
                </a:solidFill>
                <a:latin typeface="Gill Sans" panose="020B0604020202020204" charset="0"/>
              </a:rPr>
              <a:t>Compte</a:t>
            </a: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altLang="en-US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Activez la fonctionnalité </a:t>
            </a:r>
            <a:r>
              <a:rPr lang="fr-FR" altLang="en-US" i="1" dirty="0">
                <a:solidFill>
                  <a:srgbClr val="17375E"/>
                </a:solidFill>
                <a:latin typeface="Gill Sans" panose="020B0604020202020204" charset="0"/>
              </a:rPr>
              <a:t>Partager votre story sur </a:t>
            </a:r>
            <a:r>
              <a:rPr lang="fr-FR" altLang="en-US" i="1" dirty="0" smtClean="0">
                <a:solidFill>
                  <a:srgbClr val="17375E"/>
                </a:solidFill>
                <a:latin typeface="Gill Sans" panose="020B0604020202020204" charset="0"/>
              </a:rPr>
              <a:t>Facebook</a:t>
            </a:r>
            <a:endParaRPr lang="fr-FR" altLang="en-US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</a:rPr>
              <a:t>Vos 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prochaines photos et vidéos ajoutées à votre Story Instagram seront ainsi automatiquement publiées sur Facebook via votre Story </a:t>
            </a: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</a:rPr>
              <a:t>Facebook.</a:t>
            </a:r>
            <a:endParaRPr lang="fr-FR" altLang="en-US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48" y="4709092"/>
            <a:ext cx="1590151" cy="1431881"/>
          </a:xfrm>
          <a:prstGeom prst="rect">
            <a:avLst/>
          </a:prstGeom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Bonnes pratiques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228168" y="1576387"/>
            <a:ext cx="7087031" cy="35052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1500" dirty="0">
                <a:solidFill>
                  <a:srgbClr val="17375E"/>
                </a:solidFill>
                <a:latin typeface="Gill Sans" panose="020B0604020202020204" charset="0"/>
              </a:rPr>
              <a:t>I.	Qu’est-ce qu’Instagram ?</a:t>
            </a:r>
          </a:p>
          <a:p>
            <a:pPr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defRPr/>
            </a:pPr>
            <a:endParaRPr lang="fr-FR" sz="15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1500" dirty="0">
                <a:solidFill>
                  <a:srgbClr val="17375E"/>
                </a:solidFill>
                <a:latin typeface="Gill Sans" panose="020B0604020202020204" charset="0"/>
              </a:rPr>
              <a:t>II.	Pourquoi choisir Instagram ?</a:t>
            </a:r>
          </a:p>
          <a:p>
            <a:pPr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defRPr/>
            </a:pPr>
            <a:endParaRPr lang="fr-FR" sz="15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52438" indent="-452438"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1500" dirty="0">
                <a:solidFill>
                  <a:srgbClr val="17375E"/>
                </a:solidFill>
                <a:latin typeface="Gill Sans" panose="020B0604020202020204" charset="0"/>
              </a:rPr>
              <a:t>III.	Comment créer une page professionnelle sur Instagram ?</a:t>
            </a:r>
          </a:p>
          <a:p>
            <a:pPr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defRPr/>
            </a:pPr>
            <a:endParaRPr lang="fr-FR" sz="15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1500" dirty="0">
                <a:solidFill>
                  <a:srgbClr val="17375E"/>
                </a:solidFill>
                <a:latin typeface="Gill Sans" panose="020B0604020202020204" charset="0"/>
              </a:rPr>
              <a:t>IV.	Bonnes pratiques sur Instagram</a:t>
            </a:r>
          </a:p>
        </p:txBody>
      </p:sp>
    </p:spTree>
    <p:extLst>
      <p:ext uri="{BB962C8B-B14F-4D97-AF65-F5344CB8AC3E}">
        <p14:creationId xmlns:p14="http://schemas.microsoft.com/office/powerpoint/2010/main" val="23344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Collaborer avec des influenceurs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224" y="1531605"/>
            <a:ext cx="8534400" cy="42447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</a:rPr>
              <a:t>Qu’est-ce qu’un </a:t>
            </a: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influenceur ?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Un </a:t>
            </a: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</a:rPr>
              <a:t>influenceur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 est une personne qui utilise les réseaux sociaux et/ou tout autre support de communication en ligne pour </a:t>
            </a: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</a:rPr>
              <a:t>diffuser ses opinions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auprès des internautes. Il est capable d’influencer et de modifier les modes de consommation de ces derniers grâce à sa popularité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Pourquoi </a:t>
            </a: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</a:rPr>
              <a:t>collaborer avec un </a:t>
            </a: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influenceur ?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Un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post Instagram d’un influenceur devient vite « viral » et est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reposté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par beaucoup de personnes, ce qui augmenterait considérablement, voire de manière exponentielle, la visibilité de votre page Instagram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Comment </a:t>
            </a:r>
            <a:r>
              <a:rPr lang="fr-FR" sz="1600" b="1" dirty="0">
                <a:solidFill>
                  <a:srgbClr val="17375E"/>
                </a:solidFill>
                <a:latin typeface="Gill Sans" panose="020B0604020202020204" charset="0"/>
              </a:rPr>
              <a:t>collaborer avec un </a:t>
            </a: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influenceur ?</a:t>
            </a:r>
            <a:endParaRPr lang="en-US" sz="1600" b="1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>Identifier </a:t>
            </a:r>
            <a:r>
              <a:rPr lang="en-US" sz="1600" dirty="0">
                <a:solidFill>
                  <a:srgbClr val="17375E"/>
                </a:solidFill>
                <a:latin typeface="Gill Sans" panose="020B0604020202020204" charset="0"/>
              </a:rPr>
              <a:t>les influenceurs en phase avec les valeurs du Career </a:t>
            </a: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>Center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17375E"/>
                </a:solidFill>
                <a:latin typeface="Gill Sans" panose="020B0604020202020204" charset="0"/>
              </a:rPr>
              <a:t>Evaluer</a:t>
            </a: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600" dirty="0">
                <a:solidFill>
                  <a:srgbClr val="17375E"/>
                </a:solidFill>
                <a:latin typeface="Gill Sans" panose="020B0604020202020204" charset="0"/>
              </a:rPr>
              <a:t>la popularité de l’influenceur et définir la nature de la </a:t>
            </a: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>collaboration</a:t>
            </a:r>
            <a:endParaRPr lang="fr-FR" sz="16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17375E"/>
                </a:solidFill>
                <a:latin typeface="Gill Sans" panose="020B0604020202020204" charset="0"/>
              </a:rPr>
              <a:t>Prendre</a:t>
            </a: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600" dirty="0">
                <a:solidFill>
                  <a:srgbClr val="17375E"/>
                </a:solidFill>
                <a:latin typeface="Gill Sans" panose="020B0604020202020204" charset="0"/>
              </a:rPr>
              <a:t>contact avec l’influenceur et le </a:t>
            </a:r>
            <a:r>
              <a:rPr lang="en-US" sz="1600" dirty="0" err="1">
                <a:solidFill>
                  <a:srgbClr val="17375E"/>
                </a:solidFill>
                <a:latin typeface="Gill Sans" panose="020B0604020202020204" charset="0"/>
              </a:rPr>
              <a:t>convaincre</a:t>
            </a:r>
            <a:r>
              <a:rPr lang="en-US" sz="16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>de </a:t>
            </a:r>
            <a:r>
              <a:rPr lang="en-US" sz="1600" dirty="0" err="1">
                <a:solidFill>
                  <a:srgbClr val="17375E"/>
                </a:solidFill>
                <a:latin typeface="Gill Sans" panose="020B0604020202020204" charset="0"/>
              </a:rPr>
              <a:t>collaborer</a:t>
            </a:r>
            <a:r>
              <a:rPr lang="en-US" sz="16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>avec </a:t>
            </a:r>
            <a:r>
              <a:rPr lang="en-US" sz="1600" dirty="0">
                <a:solidFill>
                  <a:srgbClr val="17375E"/>
                </a:solidFill>
                <a:latin typeface="Gill Sans" panose="020B0604020202020204" charset="0"/>
              </a:rPr>
              <a:t>le Career </a:t>
            </a:r>
            <a:r>
              <a:rPr lang="en-US" sz="1600" dirty="0" smtClean="0">
                <a:solidFill>
                  <a:srgbClr val="17375E"/>
                </a:solidFill>
                <a:latin typeface="Gill Sans" panose="020B0604020202020204" charset="0"/>
              </a:rPr>
              <a:t>Center</a:t>
            </a:r>
            <a:endParaRPr lang="en-US" sz="16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860" y="4411226"/>
            <a:ext cx="1582058" cy="1694229"/>
          </a:xfrm>
          <a:prstGeom prst="rect">
            <a:avLst/>
          </a:prstGeom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Bonnes pratiques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304224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Annexe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Liste des insights Instagram et leurs définitions (1/2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225" y="1498130"/>
            <a:ext cx="8534400" cy="388567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marL="214313" indent="-214313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Impressions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 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 :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le nombre de fois que vos publications et vos stories sont apparues à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l’écran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Portée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 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 :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le nombre de comptes uniques qui ont vu vos publications et vos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stories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Clics vers un site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web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le nombre de clics sur des liens que vous avez inclus dans la description de votre profil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professionnel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Visites de profil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 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le nombre de fois qu’un compte clique sur votre nom d’utilisateur pour consulter votre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profil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Mentions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J’aime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Nombre de personnes suivant votre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page</a:t>
            </a:r>
            <a:endParaRPr lang="fr-FR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Commentaires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Nombre de commentaires sur une publication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définie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Enregistrements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 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 :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le nombre de comptes uniques qui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ont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enregistré votre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publication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12" y="4479322"/>
            <a:ext cx="1767525" cy="1658573"/>
          </a:xfrm>
          <a:prstGeom prst="rect">
            <a:avLst/>
          </a:prstGeom>
        </p:spPr>
      </p:pic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annexe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7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Liste des insights Instagram et leurs définitions (1/2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annexe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225" y="1531606"/>
            <a:ext cx="8534400" cy="344966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Abonnements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: le nombre de comptes qui ont commencé à vous suivre</a:t>
            </a: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Pressions sur le bouton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Suivant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: le nombre de fois que quelqu’un appuie pour passer à la partie suivante de votre story</a:t>
            </a: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Pressions sur le bouton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Précédent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: le nombre de fois que quelqu’un appuie pour revenir à la partie précédente de votre story</a:t>
            </a: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Réponses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: le nombre de fois que des personnes envoient un message par l’intermédiaire de l’option Envoyer un message de votre story</a:t>
            </a: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Balayage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: le nombre de fois que quelqu’un balaie l’écran pour passer à la story suivante d’un compte</a:t>
            </a:r>
          </a:p>
          <a:p>
            <a:pPr marL="214313" indent="-214313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Sorties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: le nombre de fois que quelqu’un quitte le lecteur de stories pour revenir sur son fil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37" y="4758019"/>
            <a:ext cx="1453375" cy="12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7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1082290" y="3591422"/>
            <a:ext cx="6967277" cy="381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40042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228169" y="1576388"/>
            <a:ext cx="6400800" cy="35052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1500" dirty="0">
                <a:solidFill>
                  <a:srgbClr val="17375E"/>
                </a:solidFill>
                <a:latin typeface="Gill Sans" panose="020B0604020202020204" charset="0"/>
              </a:rPr>
              <a:t>I.	Qu’est-ce </a:t>
            </a:r>
            <a:r>
              <a:rPr lang="fr-FR" sz="1500">
                <a:solidFill>
                  <a:srgbClr val="17375E"/>
                </a:solidFill>
                <a:latin typeface="Gill Sans" panose="020B0604020202020204" charset="0"/>
              </a:rPr>
              <a:t>qu’Instagram </a:t>
            </a:r>
            <a:r>
              <a:rPr lang="fr-FR" sz="1500" smtClean="0">
                <a:solidFill>
                  <a:srgbClr val="17375E"/>
                </a:solidFill>
                <a:latin typeface="Gill Sans" panose="020B0604020202020204" charset="0"/>
              </a:rPr>
              <a:t>?</a:t>
            </a:r>
            <a:endParaRPr lang="fr-FR" sz="15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DÉFINITION D’INSTAGRAM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225" y="958850"/>
            <a:ext cx="8534400" cy="45653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Instagram est un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réseau social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qui permet d'éditer et de partager ses photos et ses vidéos depuis votre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smartphone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Chaque utilisateur possède un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mur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dans lequel il va pouvoir afficher les diverses photos et vidéos prises et modifiées via l'application. Les autres utilisateurs pourront alors aimer la photo, ou bien la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commenter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Si vous utilisez les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hashtags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pour poster votre photo, n'importe quel utilisateur sera en mesure de la voir en effectuant une recherche par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hashtag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Instagram permet également de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suivre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un utilisateur, ou d'être soi-même suivi, pour pouvoir avoir les photos des utilisateur suivis dans son fil d'actualité, ou pour être présent dans le fil d'actualité de ceux qui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nous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suivent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0" y="4983356"/>
            <a:ext cx="2120900" cy="8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5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304224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II.	Pourquoi choisir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Instagram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800" dirty="0">
                <a:solidFill>
                  <a:srgbClr val="17375E"/>
                </a:solidFill>
                <a:latin typeface="Gill Sans" panose="020B0604020202020204" charset="0"/>
              </a:rPr>
              <a:t>Statistiques de consommation des réseaux sociaux et d’applications de messagerie instantanée par la population </a:t>
            </a:r>
            <a:r>
              <a:rPr lang="fr-FR" sz="1800">
                <a:solidFill>
                  <a:srgbClr val="17375E"/>
                </a:solidFill>
                <a:latin typeface="Gill Sans" panose="020B0604020202020204" charset="0"/>
              </a:rPr>
              <a:t>marocaine </a:t>
            </a:r>
            <a:endParaRPr lang="fr-FR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3" name="Picture 1" descr="C:\Users\daniel\Desktop\Khadija\digital-in-morocco-2018-20-63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83" y="1867760"/>
            <a:ext cx="5551075" cy="3122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CHOIX D’INSTAGRAM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78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Statistiques de consommation d’Instagram par la population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marocaine 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6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1915056"/>
            <a:ext cx="3547811" cy="26421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CHOIX D’INSTAGRAM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  <p:pic>
        <p:nvPicPr>
          <p:cNvPr id="9" name="Picture 2" descr="C:\Users\daniel\Desktop\Khadija\digital-in-morocco-2018-25-63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36" y="1910424"/>
            <a:ext cx="4239182" cy="2646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21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304224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2438" indent="-45243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III.	Comment créer une page professionnelle sur Instagram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Pourquoi avoir un profil professionnel sur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Instagram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576388"/>
            <a:ext cx="4267200" cy="369331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Avec un </a:t>
            </a:r>
            <a:r>
              <a:rPr lang="en-US" altLang="en-US" dirty="0" err="1">
                <a:solidFill>
                  <a:srgbClr val="17375E"/>
                </a:solidFill>
                <a:latin typeface="Gill Sans" panose="020B0604020202020204" charset="0"/>
              </a:rPr>
              <a:t>compte</a:t>
            </a: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dirty="0" err="1">
                <a:solidFill>
                  <a:srgbClr val="17375E"/>
                </a:solidFill>
                <a:latin typeface="Gill Sans" panose="020B0604020202020204" charset="0"/>
              </a:rPr>
              <a:t>professionnel</a:t>
            </a: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, </a:t>
            </a:r>
            <a:r>
              <a:rPr lang="en-US" altLang="en-US" dirty="0" err="1">
                <a:solidFill>
                  <a:srgbClr val="17375E"/>
                </a:solidFill>
                <a:latin typeface="Gill Sans" panose="020B0604020202020204" charset="0"/>
              </a:rPr>
              <a:t>vous</a:t>
            </a: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dirty="0" err="1">
                <a:solidFill>
                  <a:srgbClr val="17375E"/>
                </a:solidFill>
                <a:latin typeface="Gill Sans" panose="020B0604020202020204" charset="0"/>
              </a:rPr>
              <a:t>aurez</a:t>
            </a: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dirty="0" err="1">
                <a:solidFill>
                  <a:srgbClr val="17375E"/>
                </a:solidFill>
                <a:latin typeface="Gill Sans" panose="020B0604020202020204" charset="0"/>
              </a:rPr>
              <a:t>accès</a:t>
            </a: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 aux </a:t>
            </a:r>
            <a:r>
              <a:rPr lang="en-US" altLang="en-US" dirty="0" err="1">
                <a:solidFill>
                  <a:srgbClr val="17375E"/>
                </a:solidFill>
                <a:latin typeface="Gill Sans" panose="020B0604020202020204" charset="0"/>
              </a:rPr>
              <a:t>nouvelles</a:t>
            </a: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dirty="0" err="1">
                <a:solidFill>
                  <a:srgbClr val="17375E"/>
                </a:solidFill>
                <a:latin typeface="Gill Sans" panose="020B0604020202020204" charset="0"/>
              </a:rPr>
              <a:t>fonctionnalités</a:t>
            </a: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altLang="en-US" dirty="0" err="1">
                <a:solidFill>
                  <a:srgbClr val="17375E"/>
                </a:solidFill>
                <a:latin typeface="Gill Sans" panose="020B0604020202020204" charset="0"/>
              </a:rPr>
              <a:t>professionnelles</a:t>
            </a:r>
            <a:r>
              <a:rPr lang="en-US" altLang="en-US" dirty="0">
                <a:solidFill>
                  <a:srgbClr val="17375E"/>
                </a:solidFill>
                <a:latin typeface="Gill Sans" panose="020B0604020202020204" charset="0"/>
              </a:rPr>
              <a:t> et aux insights Instagram</a:t>
            </a:r>
            <a:r>
              <a:rPr lang="en-US" altLang="en-US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FR" altLang="en-US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altLang="en-US" b="1" dirty="0">
                <a:solidFill>
                  <a:srgbClr val="17375E"/>
                </a:solidFill>
                <a:latin typeface="Gill Sans" panose="020B0604020202020204" charset="0"/>
              </a:rPr>
              <a:t>Exemples de </a:t>
            </a:r>
            <a:r>
              <a:rPr lang="fr-FR" altLang="en-US" b="1" dirty="0" smtClean="0">
                <a:solidFill>
                  <a:srgbClr val="17375E"/>
                </a:solidFill>
                <a:latin typeface="Gill Sans" panose="020B0604020202020204" charset="0"/>
              </a:rPr>
              <a:t>fonctionnalités :</a:t>
            </a: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Boutons </a:t>
            </a:r>
            <a:r>
              <a:rPr lang="fr-FR" altLang="en-US" i="1" dirty="0">
                <a:solidFill>
                  <a:srgbClr val="17375E"/>
                </a:solidFill>
                <a:latin typeface="Gill Sans" panose="020B0604020202020204" charset="0"/>
              </a:rPr>
              <a:t>Contacter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, </a:t>
            </a:r>
            <a:r>
              <a:rPr lang="fr-FR" altLang="en-US" i="1" dirty="0">
                <a:solidFill>
                  <a:srgbClr val="17375E"/>
                </a:solidFill>
                <a:latin typeface="Gill Sans" panose="020B0604020202020204" charset="0"/>
              </a:rPr>
              <a:t>Appeler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, </a:t>
            </a:r>
            <a:r>
              <a:rPr lang="fr-FR" altLang="en-US" i="1" dirty="0">
                <a:solidFill>
                  <a:srgbClr val="17375E"/>
                </a:solidFill>
                <a:latin typeface="Gill Sans" panose="020B0604020202020204" charset="0"/>
              </a:rPr>
              <a:t>E-mail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 ou </a:t>
            </a:r>
            <a:r>
              <a:rPr lang="fr-FR" altLang="en-US" i="1" dirty="0" smtClean="0">
                <a:solidFill>
                  <a:srgbClr val="17375E"/>
                </a:solidFill>
                <a:latin typeface="Gill Sans" panose="020B0604020202020204" charset="0"/>
              </a:rPr>
              <a:t>Itinéraire</a:t>
            </a:r>
            <a:endParaRPr lang="fr-FR" altLang="en-US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14313" indent="-214313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altLang="en-US" b="1" dirty="0">
                <a:solidFill>
                  <a:srgbClr val="17375E"/>
                </a:solidFill>
                <a:latin typeface="Gill Sans" panose="020B0604020202020204" charset="0"/>
              </a:rPr>
              <a:t>Insights </a:t>
            </a:r>
            <a:r>
              <a:rPr lang="fr-FR" altLang="en-US" b="1" dirty="0" smtClean="0">
                <a:solidFill>
                  <a:srgbClr val="17375E"/>
                </a:solidFill>
                <a:latin typeface="Gill Sans" panose="020B0604020202020204" charset="0"/>
              </a:rPr>
              <a:t>Instagram : </a:t>
            </a:r>
            <a:r>
              <a:rPr lang="fr-FR" altLang="en-US" dirty="0">
                <a:solidFill>
                  <a:srgbClr val="17375E"/>
                </a:solidFill>
                <a:latin typeface="Gill Sans" panose="020B0604020202020204" charset="0"/>
              </a:rPr>
              <a:t>Les statistiques de votre activité, de vos contenus et de votre audience </a:t>
            </a:r>
            <a:r>
              <a:rPr lang="fr-FR" altLang="en-US" dirty="0" smtClean="0">
                <a:solidFill>
                  <a:srgbClr val="17375E"/>
                </a:solidFill>
                <a:latin typeface="Gill Sans" panose="020B0604020202020204" charset="0"/>
                <a:sym typeface="Wingdings" panose="05000000000000000000" pitchFamily="2" charset="2"/>
              </a:rPr>
              <a:t> </a:t>
            </a:r>
            <a:r>
              <a:rPr lang="fr-FR" altLang="en-US" i="1" dirty="0">
                <a:solidFill>
                  <a:srgbClr val="17375E"/>
                </a:solidFill>
                <a:latin typeface="Gill Sans" panose="020B0604020202020204" charset="0"/>
                <a:sym typeface="Wingdings" panose="05000000000000000000" pitchFamily="2" charset="2"/>
              </a:rPr>
              <a:t>(Voir annexe pour la liste complète des insights et leurs définitions)</a:t>
            </a:r>
            <a:endParaRPr lang="en-US" altLang="en-US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1026" name="Image 1" descr="RÃ©sultat de recherche d'images pour &quot;exemple Insights Instagram d'un compte performan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5" y="1576388"/>
            <a:ext cx="4165997" cy="354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Créer une page professionnelle sur </a:t>
            </a:r>
            <a:r>
              <a:rPr lang="fr-FR" sz="1800" b="1" dirty="0" err="1" smtClean="0">
                <a:solidFill>
                  <a:srgbClr val="C2113A"/>
                </a:solidFill>
              </a:rPr>
              <a:t>instagram</a:t>
            </a:r>
            <a:endParaRPr lang="fr-FR" sz="1800" b="1" dirty="0">
              <a:solidFill>
                <a:srgbClr val="C2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5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3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1027</Words>
  <Application>Microsoft Office PowerPoint</Application>
  <PresentationFormat>Affichage à l'écran (4:3)</PresentationFormat>
  <Paragraphs>134</Paragraphs>
  <Slides>24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Gill Sans</vt:lpstr>
      <vt:lpstr>Gill Sans MT</vt:lpstr>
      <vt:lpstr>Wingdings</vt:lpstr>
      <vt:lpstr>1_Thème Office</vt:lpstr>
      <vt:lpstr>2_Thème Office</vt:lpstr>
      <vt:lpstr>Content empty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Khadija</dc:creator>
  <cp:lastModifiedBy>SD</cp:lastModifiedBy>
  <cp:revision>180</cp:revision>
  <dcterms:created xsi:type="dcterms:W3CDTF">2018-11-13T13:32:41Z</dcterms:created>
  <dcterms:modified xsi:type="dcterms:W3CDTF">2019-06-18T09:52:12Z</dcterms:modified>
</cp:coreProperties>
</file>